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0" r:id="rId2"/>
    <p:sldId id="383" r:id="rId3"/>
    <p:sldId id="384" r:id="rId4"/>
    <p:sldId id="376" r:id="rId5"/>
    <p:sldId id="362" r:id="rId6"/>
    <p:sldId id="363" r:id="rId7"/>
    <p:sldId id="302" r:id="rId8"/>
    <p:sldId id="353" r:id="rId9"/>
    <p:sldId id="378" r:id="rId10"/>
    <p:sldId id="379" r:id="rId11"/>
    <p:sldId id="380" r:id="rId12"/>
    <p:sldId id="381" r:id="rId13"/>
    <p:sldId id="382" r:id="rId14"/>
    <p:sldId id="385" r:id="rId15"/>
    <p:sldId id="361" r:id="rId16"/>
    <p:sldId id="35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A2A"/>
    <a:srgbClr val="E3AC47"/>
    <a:srgbClr val="DBA544"/>
    <a:srgbClr val="EA5519"/>
    <a:srgbClr val="E73A1C"/>
    <a:srgbClr val="232A34"/>
    <a:srgbClr val="F60A73"/>
    <a:srgbClr val="053D20"/>
    <a:srgbClr val="0033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6" autoAdjust="0"/>
    <p:restoredTop sz="93675"/>
  </p:normalViewPr>
  <p:slideViewPr>
    <p:cSldViewPr snapToGrid="0">
      <p:cViewPr varScale="1">
        <p:scale>
          <a:sx n="122" d="100"/>
          <a:sy n="122" d="100"/>
        </p:scale>
        <p:origin x="1104" y="200"/>
      </p:cViewPr>
      <p:guideLst>
        <p:guide orient="horz" pos="2160"/>
        <p:guide pos="37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B843D-39DB-4F49-82C4-2CA9205A58C2}" type="datetimeFigureOut">
              <a:rPr lang="zh-CN" altLang="en-US" smtClean="0"/>
              <a:t>2020/11/30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6D24-1072-4722-9184-1030F17F7A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110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046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75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761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14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5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62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92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552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5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000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31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2 拷贝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3" name="矩形: 圆角 2"/>
          <p:cNvSpPr/>
          <p:nvPr/>
        </p:nvSpPr>
        <p:spPr>
          <a:xfrm>
            <a:off x="268014" y="5975132"/>
            <a:ext cx="5975131" cy="882869"/>
          </a:xfrm>
          <a:prstGeom prst="round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7772" y="1401268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H5</a:t>
            </a:r>
            <a:r>
              <a:rPr kumimoji="1" lang="zh-CN" altLang="en-US" sz="2800" dirty="0">
                <a:solidFill>
                  <a:schemeClr val="bg1"/>
                </a:solidFill>
              </a:rPr>
              <a:t>好程序员</a:t>
            </a:r>
            <a:r>
              <a:rPr kumimoji="1" lang="en-US" altLang="zh-CN" sz="2800" dirty="0">
                <a:solidFill>
                  <a:schemeClr val="bg1"/>
                </a:solidFill>
              </a:rPr>
              <a:t>21</a:t>
            </a:r>
          </a:p>
          <a:p>
            <a:r>
              <a:rPr kumimoji="1" lang="zh-CN" altLang="en-US" sz="2000" dirty="0">
                <a:solidFill>
                  <a:schemeClr val="bg1"/>
                </a:solidFill>
              </a:rPr>
              <a:t>第三、四阶段开篇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 大前端研发模式比较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5" name="image9.png" descr="C:\Users\Administrator\Desktop\Native_html5_hybr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110" y="1633001"/>
            <a:ext cx="7935288" cy="525658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71"/>
          <p:cNvSpPr/>
          <p:nvPr/>
        </p:nvSpPr>
        <p:spPr>
          <a:xfrm>
            <a:off x="5529550" y="1128944"/>
            <a:ext cx="3888434" cy="2448274"/>
          </a:xfrm>
          <a:prstGeom prst="ellipse">
            <a:avLst/>
          </a:prstGeom>
          <a:ln w="25400">
            <a:solidFill>
              <a:srgbClr val="FF682F"/>
            </a:solidFill>
            <a:prstDash val="sysDash"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64332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WebApp</a:t>
            </a:r>
            <a:r>
              <a:rPr lang="zh-CN" altLang="en-US" sz="2800" b="1" dirty="0">
                <a:solidFill>
                  <a:schemeClr val="bg1"/>
                </a:solidFill>
              </a:rPr>
              <a:t> 开发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8" name="Shape 225"/>
          <p:cNvSpPr/>
          <p:nvPr/>
        </p:nvSpPr>
        <p:spPr>
          <a:xfrm>
            <a:off x="1166648" y="1699760"/>
            <a:ext cx="91440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682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大前端</a:t>
            </a:r>
            <a:r>
              <a:rPr dirty="0" err="1"/>
              <a:t>基础技术</a:t>
            </a:r>
            <a:endParaRPr dirty="0"/>
          </a:p>
        </p:txBody>
      </p:sp>
      <p:pic>
        <p:nvPicPr>
          <p:cNvPr id="9" name="image14.jpg" descr="C:\Users\Administrator\Desktop\html5-css3-j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648" y="2502401"/>
            <a:ext cx="7620001" cy="3810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251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WebApp</a:t>
            </a:r>
            <a:r>
              <a:rPr lang="zh-CN" altLang="en-US" sz="2800" b="1" dirty="0">
                <a:solidFill>
                  <a:schemeClr val="bg1"/>
                </a:solidFill>
              </a:rPr>
              <a:t> 开发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10" name="Shape 225"/>
          <p:cNvSpPr/>
          <p:nvPr/>
        </p:nvSpPr>
        <p:spPr>
          <a:xfrm>
            <a:off x="1499849" y="1578937"/>
            <a:ext cx="91440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682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流行库与框架</a:t>
            </a:r>
            <a:endParaRPr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849" y="2752553"/>
            <a:ext cx="3184295" cy="18930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348" y="2753322"/>
            <a:ext cx="4305300" cy="1892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722" y="4855911"/>
            <a:ext cx="3562007" cy="178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HybridApp</a:t>
            </a:r>
            <a:r>
              <a:rPr lang="zh-CN" altLang="en-US" sz="2800" b="1" dirty="0">
                <a:solidFill>
                  <a:schemeClr val="bg1"/>
                </a:solidFill>
              </a:rPr>
              <a:t>  开发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97" y="1890371"/>
            <a:ext cx="4289360" cy="223432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77" y="1876800"/>
            <a:ext cx="3606800" cy="2247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66E820C-A9DA-5241-AE56-3250960EB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1948" y="4582603"/>
            <a:ext cx="6033376" cy="176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</a:rPr>
              <a:t>NativeApp</a:t>
            </a:r>
            <a:r>
              <a:rPr lang="zh-CN" altLang="en-US" sz="2800" b="1" dirty="0">
                <a:solidFill>
                  <a:schemeClr val="bg1"/>
                </a:solidFill>
              </a:rPr>
              <a:t>  开发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6" y="2332255"/>
            <a:ext cx="2761537" cy="2171899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58333918450&amp;di=42c3e5c6f49cd10c59c18590b847242f&amp;imgtype=0&amp;src=http%3A%2F%2Fi2.wp.com%2Fsoftwareengineeringdaily.com%2Fwp-content%2Fuploads%2F2018%2F07%2FFlutterDart.png%3Fresize%3D730%2C389%26ssl%3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412" y="2376970"/>
            <a:ext cx="3991887" cy="212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24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HTML5</a:t>
            </a:r>
            <a:r>
              <a:rPr lang="zh-CN" altLang="en-US" sz="2800" b="1" dirty="0">
                <a:solidFill>
                  <a:schemeClr val="bg1"/>
                </a:solidFill>
              </a:rPr>
              <a:t>好程序员第三、四阶段课程安排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591013" y="1724067"/>
            <a:ext cx="6092815" cy="4200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第一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 err="1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Vue.js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基础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第二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 err="1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Vue.js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项目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第三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React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基础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第四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React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项目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第五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小程序基础与项目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第六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小程序框架与项目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第七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大前端架构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第八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原生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APP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开发（</a:t>
            </a:r>
            <a:r>
              <a:rPr lang="en-US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RN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or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Flutter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第九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Electron 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桌面</a:t>
            </a:r>
            <a:r>
              <a:rPr lang="e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App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第十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部分：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数据可视化</a:t>
            </a:r>
            <a:endParaRPr lang="zh-CN" altLang="zh-CN" dirty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295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3074" name="Picture 2" descr="C:\Users\Administrator\Desktop\未标题-2拷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2668" y="1064927"/>
            <a:ext cx="9260693" cy="5208787"/>
          </a:xfrm>
          <a:prstGeom prst="rect">
            <a:avLst/>
          </a:prstGeom>
          <a:noFill/>
        </p:spPr>
      </p:pic>
      <p:pic>
        <p:nvPicPr>
          <p:cNvPr id="3076" name="Picture 4" descr="C:\Users\Administrator\Desktop\做教育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8456" y="-2452702"/>
            <a:ext cx="18286413" cy="10285413"/>
          </a:xfrm>
          <a:prstGeom prst="rect">
            <a:avLst/>
          </a:prstGeom>
          <a:noFill/>
        </p:spPr>
      </p:pic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6857" y="4220266"/>
            <a:ext cx="1560786" cy="46811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3657600" y="2317531"/>
            <a:ext cx="4556233" cy="105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5888" y="2490947"/>
            <a:ext cx="467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232A34"/>
                </a:solidFill>
              </a:rPr>
              <a:t>THANK  YOU</a:t>
            </a:r>
            <a:endParaRPr lang="zh-CN" altLang="en-US" sz="4000" b="1" dirty="0">
              <a:solidFill>
                <a:srgbClr val="232A3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77759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666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自我介绍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1" y="1857311"/>
            <a:ext cx="2857500" cy="34036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624607" y="4239221"/>
            <a:ext cx="7130183" cy="1671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原创作品：</a:t>
            </a:r>
            <a:b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</a:b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《Web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前端经典时尚案例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》《DOM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探索之旅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》《Avalon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探索之旅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移动端页面布局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应用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Ionic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构建企业级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Hybrid APP》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前端全栈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HTML5+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大神之路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微信小程序实战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—mini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宠物交易平台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en-US" altLang="zh-CN" sz="1400" dirty="0" err="1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Kbone</a:t>
            </a:r>
            <a:r>
              <a:rPr lang="zh-CN" altLang="en-US" sz="14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探索之旅</a:t>
            </a:r>
            <a:r>
              <a:rPr lang="en-US" altLang="zh-CN" sz="140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  <a:endParaRPr lang="en-US" altLang="zh-CN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34" y="1857311"/>
            <a:ext cx="3815255" cy="2384534"/>
          </a:xfrm>
          <a:prstGeom prst="rect">
            <a:avLst/>
          </a:prstGeom>
        </p:spPr>
      </p:pic>
      <p:pic>
        <p:nvPicPr>
          <p:cNvPr id="23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24" name="矩形 23"/>
          <p:cNvSpPr/>
          <p:nvPr/>
        </p:nvSpPr>
        <p:spPr>
          <a:xfrm>
            <a:off x="3624607" y="2526793"/>
            <a:ext cx="3807324" cy="1291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千锋</a:t>
            </a:r>
            <a:r>
              <a:rPr lang="en-US" altLang="zh-CN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HTML5</a:t>
            </a: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学院副总监</a:t>
            </a:r>
            <a:endParaRPr lang="en-US" altLang="zh-CN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千锋HTML5百人教学天团成员</a:t>
            </a:r>
            <a:endParaRPr lang="en-US" altLang="zh-CN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千锋</a:t>
            </a:r>
            <a:r>
              <a:rPr lang="en-US" altLang="zh-CN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HTML5</a:t>
            </a:r>
            <a:r>
              <a:rPr lang="zh-CN" altLang="en-US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大前端好程序员负责人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624607" y="1888510"/>
            <a:ext cx="2954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陆荣涛</a:t>
            </a:r>
            <a:r>
              <a:rPr kumimoji="1" lang="zh-CN" altLang="en-US" sz="2000" dirty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（古艺散人）</a:t>
            </a:r>
            <a:endParaRPr kumimoji="1" lang="zh-CN" altLang="en-US" sz="3200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6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什么是大前端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8" name="文本框 7"/>
          <p:cNvSpPr txBox="1"/>
          <p:nvPr/>
        </p:nvSpPr>
        <p:spPr>
          <a:xfrm>
            <a:off x="1260837" y="2156539"/>
            <a:ext cx="6622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大前端</a:t>
            </a: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 </a:t>
            </a:r>
            <a:r>
              <a:rPr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lang="en-US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前后端分离</a:t>
            </a:r>
          </a:p>
        </p:txBody>
      </p:sp>
      <p:sp>
        <p:nvSpPr>
          <p:cNvPr id="9" name="矩形 8"/>
          <p:cNvSpPr/>
          <p:nvPr/>
        </p:nvSpPr>
        <p:spPr>
          <a:xfrm>
            <a:off x="1260837" y="3115749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大前端</a:t>
            </a: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泛</a:t>
            </a:r>
            <a:r>
              <a:rPr lang="en-US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GUI</a:t>
            </a:r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交互 </a:t>
            </a:r>
            <a:endParaRPr lang="zh-CN" altLang="en-US" sz="3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60837" y="4074959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大前端</a:t>
            </a: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</a:t>
            </a:r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3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14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大前端企业技术分析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8897"/>
            <a:ext cx="12192000" cy="55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是如何开发出来的？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1" y="2020944"/>
            <a:ext cx="10792918" cy="38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开发技术架构</a:t>
            </a:r>
          </a:p>
        </p:txBody>
      </p:sp>
      <p:cxnSp>
        <p:nvCxnSpPr>
          <p:cNvPr id="15" name="直线连接符 14"/>
          <p:cNvCxnSpPr/>
          <p:nvPr/>
        </p:nvCxnSpPr>
        <p:spPr>
          <a:xfrm flipH="1">
            <a:off x="5519960" y="1597616"/>
            <a:ext cx="14990" cy="50816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14.jpg" descr="C:\Users\Administrator\Desktop\html5-css3-j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12" y="3025327"/>
            <a:ext cx="3931447" cy="196572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左右箭头 16"/>
          <p:cNvSpPr/>
          <p:nvPr/>
        </p:nvSpPr>
        <p:spPr>
          <a:xfrm>
            <a:off x="4785441" y="3471386"/>
            <a:ext cx="1499017" cy="80946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JSON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29" y="1679801"/>
            <a:ext cx="895034" cy="163909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16" y="3567382"/>
            <a:ext cx="2386560" cy="11932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289" y="3567382"/>
            <a:ext cx="1745621" cy="11765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116" y="5028682"/>
            <a:ext cx="3914603" cy="14613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96" y="1667380"/>
            <a:ext cx="3982167" cy="16515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" y="1720546"/>
            <a:ext cx="944470" cy="1003132"/>
          </a:xfrm>
          <a:prstGeom prst="rect">
            <a:avLst/>
          </a:prstGeom>
        </p:spPr>
      </p:pic>
      <p:pic>
        <p:nvPicPr>
          <p:cNvPr id="23" name="image7.png" descr="C:\Users\Administrator\Desktop\android_ios_newdigitaltimes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78" y="5199208"/>
            <a:ext cx="2901269" cy="14506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580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570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arial" charset="0"/>
              </a:rPr>
              <a:t>RedMonk</a:t>
            </a:r>
            <a:r>
              <a:rPr lang="en" altLang="zh-CN" sz="2800" dirty="0">
                <a:solidFill>
                  <a:schemeClr val="bg1"/>
                </a:solidFill>
                <a:latin typeface="arial" charset="0"/>
              </a:rPr>
              <a:t> 2020 </a:t>
            </a: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年 </a:t>
            </a:r>
            <a:r>
              <a:rPr lang="en" altLang="zh-CN" sz="2800" dirty="0">
                <a:solidFill>
                  <a:schemeClr val="bg1"/>
                </a:solidFill>
                <a:latin typeface="arial" charset="0"/>
              </a:rPr>
              <a:t>Q3 </a:t>
            </a: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编程语言排行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346841" y="1655379"/>
            <a:ext cx="1152459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76483"/>
          <a:stretch>
            <a:fillRect/>
          </a:stretch>
        </p:blipFill>
        <p:spPr>
          <a:xfrm>
            <a:off x="308670" y="1808959"/>
            <a:ext cx="2027555" cy="21831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76823"/>
          <a:stretch>
            <a:fillRect/>
          </a:stretch>
        </p:blipFill>
        <p:spPr>
          <a:xfrm>
            <a:off x="2569676" y="2022652"/>
            <a:ext cx="1595875" cy="17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0" y="4359362"/>
            <a:ext cx="3321685" cy="9759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115D1A-A5A1-824E-9ED5-B6BDE387F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213" y="1683568"/>
            <a:ext cx="3012688" cy="44547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0D9CD5-66F9-D14B-8DA1-8EE4E73B8F4B}"/>
              </a:ext>
            </a:extLst>
          </p:cNvPr>
          <p:cNvSpPr/>
          <p:nvPr/>
        </p:nvSpPr>
        <p:spPr>
          <a:xfrm>
            <a:off x="297430" y="5820448"/>
            <a:ext cx="5156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FF0000"/>
                </a:solidFill>
              </a:rPr>
              <a:t>https://</a:t>
            </a:r>
            <a:r>
              <a:rPr lang="en" altLang="zh-CN" dirty="0" err="1">
                <a:solidFill>
                  <a:srgbClr val="FF0000"/>
                </a:solidFill>
              </a:rPr>
              <a:t>www.cnbeta.com</a:t>
            </a:r>
            <a:r>
              <a:rPr lang="en" altLang="zh-CN" dirty="0">
                <a:solidFill>
                  <a:srgbClr val="FF0000"/>
                </a:solidFill>
              </a:rPr>
              <a:t>/articles/tech/1008499.htm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 大前端应用发布形态 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5" name="image6.png" descr="C:\Users\Administrator\Desktop\Native-V-HTML5-Head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958" y="2119675"/>
            <a:ext cx="8028385" cy="293099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14"/>
          <p:cNvSpPr/>
          <p:nvPr/>
        </p:nvSpPr>
        <p:spPr>
          <a:xfrm>
            <a:off x="3024963" y="5761460"/>
            <a:ext cx="48667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bg1"/>
                </a:solidFill>
              </a:rPr>
              <a:t>.apk</a:t>
            </a:r>
          </a:p>
        </p:txBody>
      </p:sp>
      <p:sp>
        <p:nvSpPr>
          <p:cNvPr id="17" name="Shape 115"/>
          <p:cNvSpPr/>
          <p:nvPr/>
        </p:nvSpPr>
        <p:spPr>
          <a:xfrm>
            <a:off x="5625138" y="5761460"/>
            <a:ext cx="58400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bg1"/>
                </a:solidFill>
              </a:rPr>
              <a:t>.html</a:t>
            </a:r>
          </a:p>
        </p:txBody>
      </p:sp>
      <p:sp>
        <p:nvSpPr>
          <p:cNvPr id="18" name="Shape 116"/>
          <p:cNvSpPr/>
          <p:nvPr/>
        </p:nvSpPr>
        <p:spPr>
          <a:xfrm>
            <a:off x="7966126" y="5073319"/>
            <a:ext cx="103565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19" name="Shape 117"/>
          <p:cNvSpPr/>
          <p:nvPr/>
        </p:nvSpPr>
        <p:spPr>
          <a:xfrm>
            <a:off x="4913736" y="5073319"/>
            <a:ext cx="202395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HTML5</a:t>
            </a:r>
          </a:p>
        </p:txBody>
      </p:sp>
      <p:sp>
        <p:nvSpPr>
          <p:cNvPr id="20" name="Shape 118"/>
          <p:cNvSpPr/>
          <p:nvPr/>
        </p:nvSpPr>
        <p:spPr>
          <a:xfrm>
            <a:off x="2213794" y="5073319"/>
            <a:ext cx="227574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21" name="Shape 119"/>
          <p:cNvSpPr/>
          <p:nvPr/>
        </p:nvSpPr>
        <p:spPr>
          <a:xfrm>
            <a:off x="8194168" y="5761460"/>
            <a:ext cx="43537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bg1"/>
                </a:solidFill>
              </a:rPr>
              <a:t>.ipa</a:t>
            </a:r>
          </a:p>
        </p:txBody>
      </p:sp>
    </p:spTree>
    <p:extLst>
      <p:ext uri="{BB962C8B-B14F-4D97-AF65-F5344CB8AC3E}">
        <p14:creationId xmlns:p14="http://schemas.microsoft.com/office/powerpoint/2010/main" val="834294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</a:rPr>
              <a:t> 大前端研发模式</a:t>
            </a: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32" name="image7.png" descr="C:\Users\Administrator\Desktop\android_ios_newdigitaltim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76" y="1725779"/>
            <a:ext cx="4464497" cy="223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8.png" descr="C:\Users\Administrator\Desktop\未标题-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849" y="1794797"/>
            <a:ext cx="1479742" cy="208823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127"/>
          <p:cNvSpPr/>
          <p:nvPr/>
        </p:nvSpPr>
        <p:spPr>
          <a:xfrm>
            <a:off x="1151371" y="5110156"/>
            <a:ext cx="283872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>
                <a:solidFill>
                  <a:schemeClr val="bg1"/>
                </a:solidFill>
              </a:rPr>
              <a:t>Native Apps</a:t>
            </a:r>
          </a:p>
        </p:txBody>
      </p:sp>
      <p:sp>
        <p:nvSpPr>
          <p:cNvPr id="37" name="Shape 128"/>
          <p:cNvSpPr/>
          <p:nvPr/>
        </p:nvSpPr>
        <p:spPr>
          <a:xfrm>
            <a:off x="6330511" y="4531102"/>
            <a:ext cx="1" cy="36004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9" name="Shape 129"/>
          <p:cNvSpPr/>
          <p:nvPr/>
        </p:nvSpPr>
        <p:spPr>
          <a:xfrm>
            <a:off x="5034367" y="5107166"/>
            <a:ext cx="241816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dirty="0">
                <a:solidFill>
                  <a:schemeClr val="bg1"/>
                </a:solidFill>
              </a:rPr>
              <a:t>Web Apps</a:t>
            </a:r>
          </a:p>
        </p:txBody>
      </p:sp>
      <p:sp>
        <p:nvSpPr>
          <p:cNvPr id="45" name="Shape 130"/>
          <p:cNvSpPr/>
          <p:nvPr/>
        </p:nvSpPr>
        <p:spPr>
          <a:xfrm>
            <a:off x="2519523" y="4534092"/>
            <a:ext cx="1" cy="36004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076" y="1714321"/>
            <a:ext cx="3733800" cy="2171700"/>
          </a:xfrm>
          <a:prstGeom prst="rect">
            <a:avLst/>
          </a:prstGeom>
        </p:spPr>
      </p:pic>
      <p:sp>
        <p:nvSpPr>
          <p:cNvPr id="47" name="Shape 128"/>
          <p:cNvSpPr/>
          <p:nvPr/>
        </p:nvSpPr>
        <p:spPr>
          <a:xfrm>
            <a:off x="9900668" y="4531102"/>
            <a:ext cx="1" cy="36004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8" name="Shape 129"/>
          <p:cNvSpPr/>
          <p:nvPr/>
        </p:nvSpPr>
        <p:spPr>
          <a:xfrm>
            <a:off x="8604524" y="5107166"/>
            <a:ext cx="288572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Hybrid</a:t>
            </a:r>
            <a:r>
              <a:rPr dirty="0">
                <a:solidFill>
                  <a:schemeClr val="bg1"/>
                </a:solidFill>
              </a:rPr>
              <a:t> Apps</a:t>
            </a:r>
          </a:p>
        </p:txBody>
      </p:sp>
    </p:spTree>
    <p:extLst>
      <p:ext uri="{BB962C8B-B14F-4D97-AF65-F5344CB8AC3E}">
        <p14:creationId xmlns:p14="http://schemas.microsoft.com/office/powerpoint/2010/main" val="2018662596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318</Words>
  <Application>Microsoft Macintosh PowerPoint</Application>
  <PresentationFormat>宽屏</PresentationFormat>
  <Paragraphs>78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等线</vt:lpstr>
      <vt:lpstr>STZhongsong</vt:lpstr>
      <vt:lpstr>微软雅黑</vt:lpstr>
      <vt:lpstr>微软雅黑</vt:lpstr>
      <vt:lpstr>Microsoft YaHei Light</vt:lpstr>
      <vt:lpstr>Arial</vt:lpstr>
      <vt:lpstr>Arial</vt:lpstr>
      <vt:lpstr>Calibri</vt:lpstr>
      <vt:lpstr>Calibri Light</vt:lpstr>
      <vt:lpstr>第一PPT模板网：www.1ppt.com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Microsoft Office User</cp:lastModifiedBy>
  <cp:revision>383</cp:revision>
  <dcterms:created xsi:type="dcterms:W3CDTF">2015-08-05T01:47:00Z</dcterms:created>
  <dcterms:modified xsi:type="dcterms:W3CDTF">2020-11-30T06:14:29Z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